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3"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6" r:id="rId33"/>
    <p:sldId id="288" r:id="rId34"/>
    <p:sldId id="289" r:id="rId35"/>
    <p:sldId id="290" r:id="rId36"/>
    <p:sldId id="291" r:id="rId37"/>
    <p:sldId id="292" r:id="rId38"/>
    <p:sldId id="293" r:id="rId39"/>
    <p:sldId id="294" r:id="rId40"/>
    <p:sldId id="295" r:id="rId41"/>
    <p:sldId id="307" r:id="rId42"/>
    <p:sldId id="308" r:id="rId43"/>
    <p:sldId id="309" r:id="rId44"/>
    <p:sldId id="310" r:id="rId45"/>
    <p:sldId id="311" r:id="rId46"/>
    <p:sldId id="296" r:id="rId47"/>
    <p:sldId id="297" r:id="rId48"/>
    <p:sldId id="298" r:id="rId49"/>
    <p:sldId id="299" r:id="rId50"/>
    <p:sldId id="300" r:id="rId51"/>
    <p:sldId id="301" r:id="rId52"/>
    <p:sldId id="302" r:id="rId53"/>
    <p:sldId id="303" r:id="rId54"/>
    <p:sldId id="304" r:id="rId55"/>
    <p:sldId id="305" r:id="rId56"/>
    <p:sldId id="30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B8512-7D65-4B68-ACF0-92618EDA347A}" type="datetimeFigureOut">
              <a:rPr lang="en-US" smtClean="0"/>
              <a:t>8/1/2017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9D449-6F57-4AE2-8C0C-A0D2244A1204}" type="slidenum">
              <a:rPr lang="en-US" smtClean="0"/>
              <a:t>‹#›</a:t>
            </a:fld>
            <a:endParaRPr lang="en-US"/>
          </a:p>
        </p:txBody>
      </p:sp>
    </p:spTree>
    <p:extLst>
      <p:ext uri="{BB962C8B-B14F-4D97-AF65-F5344CB8AC3E}">
        <p14:creationId xmlns:p14="http://schemas.microsoft.com/office/powerpoint/2010/main" val="2290913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Enough about you, time to talk about me.</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a:t>
            </a:fld>
            <a:endParaRPr lang="en-US"/>
          </a:p>
        </p:txBody>
      </p:sp>
    </p:spTree>
    <p:extLst>
      <p:ext uri="{BB962C8B-B14F-4D97-AF65-F5344CB8AC3E}">
        <p14:creationId xmlns:p14="http://schemas.microsoft.com/office/powerpoint/2010/main" val="3752231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13</a:t>
            </a:fld>
            <a:endParaRPr lang="en-US"/>
          </a:p>
        </p:txBody>
      </p:sp>
    </p:spTree>
    <p:extLst>
      <p:ext uri="{BB962C8B-B14F-4D97-AF65-F5344CB8AC3E}">
        <p14:creationId xmlns:p14="http://schemas.microsoft.com/office/powerpoint/2010/main" val="177920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14</a:t>
            </a:fld>
            <a:endParaRPr lang="en-US"/>
          </a:p>
        </p:txBody>
      </p:sp>
    </p:spTree>
    <p:extLst>
      <p:ext uri="{BB962C8B-B14F-4D97-AF65-F5344CB8AC3E}">
        <p14:creationId xmlns:p14="http://schemas.microsoft.com/office/powerpoint/2010/main" val="115663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15</a:t>
            </a:fld>
            <a:endParaRPr lang="en-US"/>
          </a:p>
        </p:txBody>
      </p:sp>
    </p:spTree>
    <p:extLst>
      <p:ext uri="{BB962C8B-B14F-4D97-AF65-F5344CB8AC3E}">
        <p14:creationId xmlns:p14="http://schemas.microsoft.com/office/powerpoint/2010/main" val="2109624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16</a:t>
            </a:fld>
            <a:endParaRPr lang="en-US"/>
          </a:p>
        </p:txBody>
      </p:sp>
    </p:spTree>
    <p:extLst>
      <p:ext uri="{BB962C8B-B14F-4D97-AF65-F5344CB8AC3E}">
        <p14:creationId xmlns:p14="http://schemas.microsoft.com/office/powerpoint/2010/main" val="2441668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17</a:t>
            </a:fld>
            <a:endParaRPr lang="en-US"/>
          </a:p>
        </p:txBody>
      </p:sp>
    </p:spTree>
    <p:extLst>
      <p:ext uri="{BB962C8B-B14F-4D97-AF65-F5344CB8AC3E}">
        <p14:creationId xmlns:p14="http://schemas.microsoft.com/office/powerpoint/2010/main" val="74630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18</a:t>
            </a:fld>
            <a:endParaRPr lang="en-US"/>
          </a:p>
        </p:txBody>
      </p:sp>
    </p:spTree>
    <p:extLst>
      <p:ext uri="{BB962C8B-B14F-4D97-AF65-F5344CB8AC3E}">
        <p14:creationId xmlns:p14="http://schemas.microsoft.com/office/powerpoint/2010/main" val="2777765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19</a:t>
            </a:fld>
            <a:endParaRPr lang="en-US"/>
          </a:p>
        </p:txBody>
      </p:sp>
    </p:spTree>
    <p:extLst>
      <p:ext uri="{BB962C8B-B14F-4D97-AF65-F5344CB8AC3E}">
        <p14:creationId xmlns:p14="http://schemas.microsoft.com/office/powerpoint/2010/main" val="186014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20</a:t>
            </a:fld>
            <a:endParaRPr lang="en-US"/>
          </a:p>
        </p:txBody>
      </p:sp>
    </p:spTree>
    <p:extLst>
      <p:ext uri="{BB962C8B-B14F-4D97-AF65-F5344CB8AC3E}">
        <p14:creationId xmlns:p14="http://schemas.microsoft.com/office/powerpoint/2010/main" val="104288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21</a:t>
            </a:fld>
            <a:endParaRPr lang="en-US"/>
          </a:p>
        </p:txBody>
      </p:sp>
    </p:spTree>
    <p:extLst>
      <p:ext uri="{BB962C8B-B14F-4D97-AF65-F5344CB8AC3E}">
        <p14:creationId xmlns:p14="http://schemas.microsoft.com/office/powerpoint/2010/main" val="4116569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22</a:t>
            </a:fld>
            <a:endParaRPr lang="en-US"/>
          </a:p>
        </p:txBody>
      </p:sp>
    </p:spTree>
    <p:extLst>
      <p:ext uri="{BB962C8B-B14F-4D97-AF65-F5344CB8AC3E}">
        <p14:creationId xmlns:p14="http://schemas.microsoft.com/office/powerpoint/2010/main" val="188875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 does X and it’s important because Y.</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a:t>
            </a:fld>
            <a:endParaRPr lang="en-US"/>
          </a:p>
        </p:txBody>
      </p:sp>
    </p:spTree>
    <p:extLst>
      <p:ext uri="{BB962C8B-B14F-4D97-AF65-F5344CB8AC3E}">
        <p14:creationId xmlns:p14="http://schemas.microsoft.com/office/powerpoint/2010/main" val="23439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23</a:t>
            </a:fld>
            <a:endParaRPr lang="en-US"/>
          </a:p>
        </p:txBody>
      </p:sp>
    </p:spTree>
    <p:extLst>
      <p:ext uri="{BB962C8B-B14F-4D97-AF65-F5344CB8AC3E}">
        <p14:creationId xmlns:p14="http://schemas.microsoft.com/office/powerpoint/2010/main" val="23180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24</a:t>
            </a:fld>
            <a:endParaRPr lang="en-US"/>
          </a:p>
        </p:txBody>
      </p:sp>
    </p:spTree>
    <p:extLst>
      <p:ext uri="{BB962C8B-B14F-4D97-AF65-F5344CB8AC3E}">
        <p14:creationId xmlns:p14="http://schemas.microsoft.com/office/powerpoint/2010/main" val="2959377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25</a:t>
            </a:fld>
            <a:endParaRPr lang="en-US"/>
          </a:p>
        </p:txBody>
      </p:sp>
    </p:spTree>
    <p:extLst>
      <p:ext uri="{BB962C8B-B14F-4D97-AF65-F5344CB8AC3E}">
        <p14:creationId xmlns:p14="http://schemas.microsoft.com/office/powerpoint/2010/main" val="431576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26</a:t>
            </a:fld>
            <a:endParaRPr lang="en-US"/>
          </a:p>
        </p:txBody>
      </p:sp>
    </p:spTree>
    <p:extLst>
      <p:ext uri="{BB962C8B-B14F-4D97-AF65-F5344CB8AC3E}">
        <p14:creationId xmlns:p14="http://schemas.microsoft.com/office/powerpoint/2010/main" val="3552001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helping your neighbors. This should become a habit </a:t>
            </a:r>
            <a:r>
              <a:rPr lang="mr-IN" baseline="0" dirty="0" smtClean="0"/>
              <a:t>–</a:t>
            </a:r>
            <a:r>
              <a:rPr lang="en-US" baseline="0" dirty="0" smtClean="0"/>
              <a:t> try to ask for help form your neighbors before going to a TA (you will both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28</a:t>
            </a:fld>
            <a:endParaRPr lang="en-US"/>
          </a:p>
        </p:txBody>
      </p:sp>
    </p:spTree>
    <p:extLst>
      <p:ext uri="{BB962C8B-B14F-4D97-AF65-F5344CB8AC3E}">
        <p14:creationId xmlns:p14="http://schemas.microsoft.com/office/powerpoint/2010/main" val="4112736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29</a:t>
            </a:fld>
            <a:endParaRPr lang="en-US"/>
          </a:p>
        </p:txBody>
      </p:sp>
    </p:spTree>
    <p:extLst>
      <p:ext uri="{BB962C8B-B14F-4D97-AF65-F5344CB8AC3E}">
        <p14:creationId xmlns:p14="http://schemas.microsoft.com/office/powerpoint/2010/main" val="285815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30</a:t>
            </a:fld>
            <a:endParaRPr lang="en-US"/>
          </a:p>
        </p:txBody>
      </p:sp>
    </p:spTree>
    <p:extLst>
      <p:ext uri="{BB962C8B-B14F-4D97-AF65-F5344CB8AC3E}">
        <p14:creationId xmlns:p14="http://schemas.microsoft.com/office/powerpoint/2010/main" val="2224714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34</a:t>
            </a:fld>
            <a:endParaRPr lang="en-US"/>
          </a:p>
        </p:txBody>
      </p:sp>
    </p:spTree>
    <p:extLst>
      <p:ext uri="{BB962C8B-B14F-4D97-AF65-F5344CB8AC3E}">
        <p14:creationId xmlns:p14="http://schemas.microsoft.com/office/powerpoint/2010/main" val="902627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35</a:t>
            </a:fld>
            <a:endParaRPr lang="en-US"/>
          </a:p>
        </p:txBody>
      </p:sp>
    </p:spTree>
    <p:extLst>
      <p:ext uri="{BB962C8B-B14F-4D97-AF65-F5344CB8AC3E}">
        <p14:creationId xmlns:p14="http://schemas.microsoft.com/office/powerpoint/2010/main" val="1476553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36</a:t>
            </a:fld>
            <a:endParaRPr lang="en-US"/>
          </a:p>
        </p:txBody>
      </p:sp>
    </p:spTree>
    <p:extLst>
      <p:ext uri="{BB962C8B-B14F-4D97-AF65-F5344CB8AC3E}">
        <p14:creationId xmlns:p14="http://schemas.microsoft.com/office/powerpoint/2010/main" val="120527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6</a:t>
            </a:fld>
            <a:endParaRPr lang="en-US"/>
          </a:p>
        </p:txBody>
      </p:sp>
    </p:spTree>
    <p:extLst>
      <p:ext uri="{BB962C8B-B14F-4D97-AF65-F5344CB8AC3E}">
        <p14:creationId xmlns:p14="http://schemas.microsoft.com/office/powerpoint/2010/main" val="1285261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37</a:t>
            </a:fld>
            <a:endParaRPr lang="en-US"/>
          </a:p>
        </p:txBody>
      </p:sp>
    </p:spTree>
    <p:extLst>
      <p:ext uri="{BB962C8B-B14F-4D97-AF65-F5344CB8AC3E}">
        <p14:creationId xmlns:p14="http://schemas.microsoft.com/office/powerpoint/2010/main" val="126485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38</a:t>
            </a:fld>
            <a:endParaRPr lang="en-US"/>
          </a:p>
        </p:txBody>
      </p:sp>
    </p:spTree>
    <p:extLst>
      <p:ext uri="{BB962C8B-B14F-4D97-AF65-F5344CB8AC3E}">
        <p14:creationId xmlns:p14="http://schemas.microsoft.com/office/powerpoint/2010/main" val="1144002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40</a:t>
            </a:fld>
            <a:endParaRPr lang="en-US"/>
          </a:p>
        </p:txBody>
      </p:sp>
    </p:spTree>
    <p:extLst>
      <p:ext uri="{BB962C8B-B14F-4D97-AF65-F5344CB8AC3E}">
        <p14:creationId xmlns:p14="http://schemas.microsoft.com/office/powerpoint/2010/main" val="2546281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2221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983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199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1329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0513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46</a:t>
            </a:fld>
            <a:endParaRPr lang="en-US"/>
          </a:p>
        </p:txBody>
      </p:sp>
    </p:spTree>
    <p:extLst>
      <p:ext uri="{BB962C8B-B14F-4D97-AF65-F5344CB8AC3E}">
        <p14:creationId xmlns:p14="http://schemas.microsoft.com/office/powerpoint/2010/main" val="2208165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47</a:t>
            </a:fld>
            <a:endParaRPr lang="en-US"/>
          </a:p>
        </p:txBody>
      </p:sp>
    </p:spTree>
    <p:extLst>
      <p:ext uri="{BB962C8B-B14F-4D97-AF65-F5344CB8AC3E}">
        <p14:creationId xmlns:p14="http://schemas.microsoft.com/office/powerpoint/2010/main" val="201941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8939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48</a:t>
            </a:fld>
            <a:endParaRPr lang="en-US"/>
          </a:p>
        </p:txBody>
      </p:sp>
    </p:spTree>
    <p:extLst>
      <p:ext uri="{BB962C8B-B14F-4D97-AF65-F5344CB8AC3E}">
        <p14:creationId xmlns:p14="http://schemas.microsoft.com/office/powerpoint/2010/main" val="352206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49</a:t>
            </a:fld>
            <a:endParaRPr lang="en-US"/>
          </a:p>
        </p:txBody>
      </p:sp>
    </p:spTree>
    <p:extLst>
      <p:ext uri="{BB962C8B-B14F-4D97-AF65-F5344CB8AC3E}">
        <p14:creationId xmlns:p14="http://schemas.microsoft.com/office/powerpoint/2010/main" val="1033196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pPr/>
              <a:t>50</a:t>
            </a:fld>
            <a:endParaRPr lang="en-US"/>
          </a:p>
        </p:txBody>
      </p:sp>
    </p:spTree>
    <p:extLst>
      <p:ext uri="{BB962C8B-B14F-4D97-AF65-F5344CB8AC3E}">
        <p14:creationId xmlns:p14="http://schemas.microsoft.com/office/powerpoint/2010/main" val="2866422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51</a:t>
            </a:fld>
            <a:endParaRPr lang="en-US"/>
          </a:p>
        </p:txBody>
      </p:sp>
    </p:spTree>
    <p:extLst>
      <p:ext uri="{BB962C8B-B14F-4D97-AF65-F5344CB8AC3E}">
        <p14:creationId xmlns:p14="http://schemas.microsoft.com/office/powerpoint/2010/main" val="2687424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52</a:t>
            </a:fld>
            <a:endParaRPr lang="en-US"/>
          </a:p>
        </p:txBody>
      </p:sp>
    </p:spTree>
    <p:extLst>
      <p:ext uri="{BB962C8B-B14F-4D97-AF65-F5344CB8AC3E}">
        <p14:creationId xmlns:p14="http://schemas.microsoft.com/office/powerpoint/2010/main" val="672270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53</a:t>
            </a:fld>
            <a:endParaRPr lang="en-US"/>
          </a:p>
        </p:txBody>
      </p:sp>
    </p:spTree>
    <p:extLst>
      <p:ext uri="{BB962C8B-B14F-4D97-AF65-F5344CB8AC3E}">
        <p14:creationId xmlns:p14="http://schemas.microsoft.com/office/powerpoint/2010/main" val="2013021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54</a:t>
            </a:fld>
            <a:endParaRPr lang="en-US"/>
          </a:p>
        </p:txBody>
      </p:sp>
    </p:spTree>
    <p:extLst>
      <p:ext uri="{BB962C8B-B14F-4D97-AF65-F5344CB8AC3E}">
        <p14:creationId xmlns:p14="http://schemas.microsoft.com/office/powerpoint/2010/main" val="1267679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56</a:t>
            </a:fld>
            <a:endParaRPr lang="en-US"/>
          </a:p>
        </p:txBody>
      </p:sp>
    </p:spTree>
    <p:extLst>
      <p:ext uri="{BB962C8B-B14F-4D97-AF65-F5344CB8AC3E}">
        <p14:creationId xmlns:p14="http://schemas.microsoft.com/office/powerpoint/2010/main" val="237779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8</a:t>
            </a:fld>
            <a:endParaRPr lang="en-US"/>
          </a:p>
        </p:txBody>
      </p:sp>
    </p:spTree>
    <p:extLst>
      <p:ext uri="{BB962C8B-B14F-4D97-AF65-F5344CB8AC3E}">
        <p14:creationId xmlns:p14="http://schemas.microsoft.com/office/powerpoint/2010/main" val="204749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9</a:t>
            </a:fld>
            <a:endParaRPr lang="en-US"/>
          </a:p>
        </p:txBody>
      </p:sp>
    </p:spTree>
    <p:extLst>
      <p:ext uri="{BB962C8B-B14F-4D97-AF65-F5344CB8AC3E}">
        <p14:creationId xmlns:p14="http://schemas.microsoft.com/office/powerpoint/2010/main" val="33395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10</a:t>
            </a:fld>
            <a:endParaRPr lang="en-US"/>
          </a:p>
        </p:txBody>
      </p:sp>
    </p:spTree>
    <p:extLst>
      <p:ext uri="{BB962C8B-B14F-4D97-AF65-F5344CB8AC3E}">
        <p14:creationId xmlns:p14="http://schemas.microsoft.com/office/powerpoint/2010/main" val="3472561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11</a:t>
            </a:fld>
            <a:endParaRPr lang="en-US"/>
          </a:p>
        </p:txBody>
      </p:sp>
    </p:spTree>
    <p:extLst>
      <p:ext uri="{BB962C8B-B14F-4D97-AF65-F5344CB8AC3E}">
        <p14:creationId xmlns:p14="http://schemas.microsoft.com/office/powerpoint/2010/main" val="2985053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pPr/>
              <a:t>12</a:t>
            </a:fld>
            <a:endParaRPr lang="en-US"/>
          </a:p>
        </p:txBody>
      </p:sp>
    </p:spTree>
    <p:extLst>
      <p:ext uri="{BB962C8B-B14F-4D97-AF65-F5344CB8AC3E}">
        <p14:creationId xmlns:p14="http://schemas.microsoft.com/office/powerpoint/2010/main" val="296663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304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694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2545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5935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054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9591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905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6305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5717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9547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95565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9574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800"/>
          </a:p>
        </p:txBody>
      </p:sp>
      <p:sp>
        <p:nvSpPr>
          <p:cNvPr id="17" name="Flowchart: Process 16"/>
          <p:cNvSpPr/>
          <p:nvPr userDrawn="1"/>
        </p:nvSpPr>
        <p:spPr>
          <a:xfrm>
            <a:off x="569189" y="3737612"/>
            <a:ext cx="8447811"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900381" y="3851912"/>
            <a:ext cx="861060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520808" y="2953542"/>
            <a:ext cx="109728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313021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buChar char="●"/>
              <a:defRPr/>
            </a:lvl1pPr>
            <a:lvl2pPr lvl="1">
              <a:spcBef>
                <a:spcPts val="0"/>
              </a:spcBef>
              <a:buChar char="○"/>
              <a:defRPr/>
            </a:lvl2pPr>
            <a:lvl3pPr lvl="2">
              <a:spcBef>
                <a:spcPts val="0"/>
              </a:spcBef>
              <a:buChar char="■"/>
              <a:defRPr/>
            </a:lvl3pPr>
            <a:lvl4pPr lvl="3">
              <a:spcBef>
                <a:spcPts val="0"/>
              </a:spcBef>
              <a:buChar char="●"/>
              <a:defRPr/>
            </a:lvl4pPr>
            <a:lvl5pPr lvl="4">
              <a:spcBef>
                <a:spcPts val="0"/>
              </a:spcBef>
              <a:buChar char="○"/>
              <a:defRPr/>
            </a:lvl5pPr>
            <a:lvl6pPr lvl="5">
              <a:spcBef>
                <a:spcPts val="0"/>
              </a:spcBef>
              <a:buChar char="■"/>
              <a:defRPr/>
            </a:lvl6pPr>
            <a:lvl7pPr lvl="6">
              <a:spcBef>
                <a:spcPts val="0"/>
              </a:spcBef>
              <a:buChar char="●"/>
              <a:defRPr/>
            </a:lvl7pPr>
            <a:lvl8pPr lvl="7">
              <a:spcBef>
                <a:spcPts val="0"/>
              </a:spcBef>
              <a:buChar char="○"/>
              <a:defRPr/>
            </a:lvl8pPr>
            <a:lvl9pPr lvl="8">
              <a:spcBef>
                <a:spcPts val="0"/>
              </a:spcBef>
              <a:buChar char="■"/>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680169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96348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401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71533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08105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51091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6368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74295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4716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967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43534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63523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44214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51371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01972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24842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43933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26187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85795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79968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4103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64921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4637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8389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76475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2603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12950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3130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75832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lIns="91425" tIns="91425" rIns="91425" bIns="91425" anchor="t" anchorCtr="0"/>
          <a:lstStyle>
            <a:lvl1pPr lvl="0">
              <a:spcBef>
                <a:spcPts val="0"/>
              </a:spcBef>
              <a:buSzPct val="100000"/>
              <a:buChar char="●"/>
              <a:defRPr sz="1867"/>
            </a:lvl1pPr>
            <a:lvl2pPr lvl="1">
              <a:spcBef>
                <a:spcPts val="0"/>
              </a:spcBef>
              <a:buSzPct val="100000"/>
              <a:buChar char="○"/>
              <a:defRPr sz="1600"/>
            </a:lvl2pPr>
            <a:lvl3pPr lvl="2">
              <a:spcBef>
                <a:spcPts val="0"/>
              </a:spcBef>
              <a:buSzPct val="100000"/>
              <a:buChar char="■"/>
              <a:defRPr sz="1600"/>
            </a:lvl3pPr>
            <a:lvl4pPr lvl="3">
              <a:spcBef>
                <a:spcPts val="0"/>
              </a:spcBef>
              <a:buSzPct val="100000"/>
              <a:buChar char="●"/>
              <a:defRPr sz="1600"/>
            </a:lvl4pPr>
            <a:lvl5pPr lvl="4">
              <a:spcBef>
                <a:spcPts val="0"/>
              </a:spcBef>
              <a:buSzPct val="100000"/>
              <a:buChar char="○"/>
              <a:defRPr sz="1600"/>
            </a:lvl5pPr>
            <a:lvl6pPr lvl="5">
              <a:spcBef>
                <a:spcPts val="0"/>
              </a:spcBef>
              <a:buSzPct val="100000"/>
              <a:buChar char="■"/>
              <a:defRPr sz="1600"/>
            </a:lvl6pPr>
            <a:lvl7pPr lvl="6">
              <a:spcBef>
                <a:spcPts val="0"/>
              </a:spcBef>
              <a:buSzPct val="100000"/>
              <a:buChar char="●"/>
              <a:defRPr sz="1600"/>
            </a:lvl7pPr>
            <a:lvl8pPr lvl="7">
              <a:spcBef>
                <a:spcPts val="0"/>
              </a:spcBef>
              <a:buSzPct val="100000"/>
              <a:buChar char="○"/>
              <a:defRPr sz="1600"/>
            </a:lvl8pPr>
            <a:lvl9pPr lvl="8">
              <a:spcBef>
                <a:spcPts val="0"/>
              </a:spcBef>
              <a:buSzPct val="1000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lIns="91425" tIns="91425" rIns="91425" bIns="91425" anchor="t" anchorCtr="0"/>
          <a:lstStyle>
            <a:lvl1pPr lvl="0">
              <a:spcBef>
                <a:spcPts val="0"/>
              </a:spcBef>
              <a:buSzPct val="100000"/>
              <a:buChar char="●"/>
              <a:defRPr sz="1867"/>
            </a:lvl1pPr>
            <a:lvl2pPr lvl="1">
              <a:spcBef>
                <a:spcPts val="0"/>
              </a:spcBef>
              <a:buSzPct val="100000"/>
              <a:buChar char="○"/>
              <a:defRPr sz="1600"/>
            </a:lvl2pPr>
            <a:lvl3pPr lvl="2">
              <a:spcBef>
                <a:spcPts val="0"/>
              </a:spcBef>
              <a:buSzPct val="100000"/>
              <a:buChar char="■"/>
              <a:defRPr sz="1600"/>
            </a:lvl3pPr>
            <a:lvl4pPr lvl="3">
              <a:spcBef>
                <a:spcPts val="0"/>
              </a:spcBef>
              <a:buSzPct val="100000"/>
              <a:buChar char="●"/>
              <a:defRPr sz="1600"/>
            </a:lvl4pPr>
            <a:lvl5pPr lvl="4">
              <a:spcBef>
                <a:spcPts val="0"/>
              </a:spcBef>
              <a:buSzPct val="100000"/>
              <a:buChar char="○"/>
              <a:defRPr sz="1600"/>
            </a:lvl5pPr>
            <a:lvl6pPr lvl="5">
              <a:spcBef>
                <a:spcPts val="0"/>
              </a:spcBef>
              <a:buSzPct val="100000"/>
              <a:buChar char="■"/>
              <a:defRPr sz="1600"/>
            </a:lvl6pPr>
            <a:lvl7pPr lvl="6">
              <a:spcBef>
                <a:spcPts val="0"/>
              </a:spcBef>
              <a:buSzPct val="100000"/>
              <a:buChar char="●"/>
              <a:defRPr sz="1600"/>
            </a:lvl7pPr>
            <a:lvl8pPr lvl="7">
              <a:spcBef>
                <a:spcPts val="0"/>
              </a:spcBef>
              <a:buSzPct val="100000"/>
              <a:buChar char="○"/>
              <a:defRPr sz="1600"/>
            </a:lvl8pPr>
            <a:lvl9pPr lvl="8">
              <a:spcBef>
                <a:spcPts val="0"/>
              </a:spcBef>
              <a:buSzPct val="100000"/>
              <a:buChar char="■"/>
              <a:defRPr sz="1600"/>
            </a:lvl9pPr>
          </a:lstStyle>
          <a:p>
            <a:endParaRPr/>
          </a:p>
        </p:txBody>
      </p:sp>
      <p:sp>
        <p:nvSpPr>
          <p:cNvPr id="24" name="Shape 24"/>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484044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96106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42326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65017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98738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81329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69111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68231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72874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34015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6" name="Flowchart: Process 5"/>
          <p:cNvSpPr/>
          <p:nvPr userDrawn="1"/>
        </p:nvSpPr>
        <p:spPr>
          <a:xfrm>
            <a:off x="1" y="6418964"/>
            <a:ext cx="12207655"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406400" y="0"/>
            <a:ext cx="7294035"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8329991" y="6540236"/>
            <a:ext cx="3716867"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12192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83487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679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5869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4546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3566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4.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5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6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6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6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8/1/2017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568168"/>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929" r:id="rId56"/>
    <p:sldLayoutId id="2147483930" r:id="rId5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hyperlink" Target="http://lmgtfy.com/?q=google+f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53.xml"/><Relationship Id="rId4" Type="http://schemas.openxmlformats.org/officeDocument/2006/relationships/image" Target="../media/image24.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55.xml"/><Relationship Id="rId4" Type="http://schemas.openxmlformats.org/officeDocument/2006/relationships/hyperlink" Target="https://www.youtube.com/watch?v=ieb6Svbc10E&amp;index=1&amp;list=PLgJ8UgkiorCnMLsUevoQRxH8t9bt7ne1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a:t>The </a:t>
            </a:r>
            <a:r>
              <a:rPr lang="en-US" i="1" dirty="0" smtClean="0"/>
              <a:t>ZEN Of </a:t>
            </a:r>
            <a:r>
              <a:rPr lang="en-US" i="1" dirty="0"/>
              <a:t>Coding</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smtClean="0"/>
              <a:t>THE CODING BOOTCAMP – Day 1</a:t>
            </a:r>
          </a:p>
          <a:p>
            <a:r>
              <a:rPr lang="en-US" dirty="0" smtClean="0"/>
              <a:t>&lt;h1&gt;Hello EVERYONE&lt;/H1&gt;</a:t>
            </a:r>
            <a:endParaRPr lang="en-US" dirty="0"/>
          </a:p>
        </p:txBody>
      </p:sp>
      <p:sp>
        <p:nvSpPr>
          <p:cNvPr id="4" name="Title 1"/>
          <p:cNvSpPr txBox="1">
            <a:spLocks/>
          </p:cNvSpPr>
          <p:nvPr/>
        </p:nvSpPr>
        <p:spPr>
          <a:xfrm>
            <a:off x="5357610" y="2099256"/>
            <a:ext cx="3262595" cy="1726146"/>
          </a:xfrm>
          <a:prstGeom prst="rect">
            <a:avLst/>
          </a:prstGeom>
          <a:effectLst/>
        </p:spPr>
        <p:txBody>
          <a:bodyPr vert="horz" lIns="91440" tIns="45720" rIns="91440" bIns="45720" numCol="1"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i="1" dirty="0" smtClean="0"/>
          </a:p>
        </p:txBody>
      </p:sp>
      <p:sp>
        <p:nvSpPr>
          <p:cNvPr id="5" name="Text Placeholder 3"/>
          <p:cNvSpPr txBox="1">
            <a:spLocks/>
          </p:cNvSpPr>
          <p:nvPr/>
        </p:nvSpPr>
        <p:spPr>
          <a:xfrm>
            <a:off x="2043850" y="2199222"/>
            <a:ext cx="1070539" cy="754320"/>
          </a:xfrm>
          <a:prstGeom prst="rect">
            <a:avLst/>
          </a:prstGeom>
        </p:spPr>
        <p:txBody>
          <a:bodyPr vert="horz" lIns="91440" tIns="45720" rIns="91440" bIns="45720" numCol="1"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endParaRPr lang="en-US" dirty="0">
              <a:solidFill>
                <a:schemeClr val="bg1"/>
              </a:solidFill>
            </a:endParaRPr>
          </a:p>
        </p:txBody>
      </p:sp>
    </p:spTree>
    <p:extLst>
      <p:ext uri="{BB962C8B-B14F-4D97-AF65-F5344CB8AC3E}">
        <p14:creationId xmlns:p14="http://schemas.microsoft.com/office/powerpoint/2010/main" val="4171812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1813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0008160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1813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0650032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1813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608050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1828800" y="3048001"/>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396455651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1828800" y="2743201"/>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252948925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1813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34863572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52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1028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13900" y="1028735"/>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2687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3048000" y="1200150"/>
            <a:ext cx="6096000" cy="4457700"/>
          </a:xfrm>
          <a:prstGeom prst="rect">
            <a:avLst/>
          </a:prstGeom>
        </p:spPr>
      </p:pic>
    </p:spTree>
    <p:extLst>
      <p:ext uri="{BB962C8B-B14F-4D97-AF65-F5344CB8AC3E}">
        <p14:creationId xmlns:p14="http://schemas.microsoft.com/office/powerpoint/2010/main" val="116369601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09800" y="914401"/>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1828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317141813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err="1" smtClean="0"/>
              <a:t>zen</a:t>
            </a:r>
            <a:r>
              <a:rPr lang="en-US" dirty="0" smtClean="0"/>
              <a:t> of coding?</a:t>
            </a:r>
            <a:endParaRPr lang="en-US" dirty="0"/>
          </a:p>
        </p:txBody>
      </p:sp>
      <p:sp>
        <p:nvSpPr>
          <p:cNvPr id="3" name="Content Placeholder 2"/>
          <p:cNvSpPr>
            <a:spLocks noGrp="1"/>
          </p:cNvSpPr>
          <p:nvPr>
            <p:ph idx="1"/>
          </p:nvPr>
        </p:nvSpPr>
        <p:spPr/>
        <p:txBody>
          <a:bodyPr>
            <a:normAutofit/>
          </a:bodyPr>
          <a:lstStyle/>
          <a:p>
            <a:r>
              <a:rPr lang="en-US" sz="2800" dirty="0" smtClean="0"/>
              <a:t>Focus.</a:t>
            </a:r>
          </a:p>
          <a:p>
            <a:r>
              <a:rPr lang="en-US" sz="2800" dirty="0" smtClean="0"/>
              <a:t>Keep your mind clear.</a:t>
            </a:r>
          </a:p>
          <a:p>
            <a:r>
              <a:rPr lang="en-US" sz="2800" dirty="0" smtClean="0"/>
              <a:t>Do something else.</a:t>
            </a:r>
          </a:p>
          <a:p>
            <a:r>
              <a:rPr lang="en-US" sz="2800" dirty="0" smtClean="0"/>
              <a:t>Simplicity over Complexity.</a:t>
            </a:r>
          </a:p>
          <a:p>
            <a:r>
              <a:rPr lang="en-US" sz="2800" dirty="0" smtClean="0"/>
              <a:t>Persistence</a:t>
            </a:r>
          </a:p>
          <a:p>
            <a:r>
              <a:rPr lang="en-US" sz="2800" dirty="0" smtClean="0"/>
              <a:t>Self Confidence</a:t>
            </a:r>
          </a:p>
          <a:p>
            <a:r>
              <a:rPr lang="en-US" sz="2800" dirty="0" smtClean="0"/>
              <a:t>Have fun doing it!</a:t>
            </a:r>
          </a:p>
          <a:p>
            <a:endParaRPr lang="en-US" dirty="0" smtClean="0"/>
          </a:p>
          <a:p>
            <a:endParaRPr lang="en-US" dirty="0"/>
          </a:p>
        </p:txBody>
      </p:sp>
    </p:spTree>
    <p:extLst>
      <p:ext uri="{BB962C8B-B14F-4D97-AF65-F5344CB8AC3E}">
        <p14:creationId xmlns:p14="http://schemas.microsoft.com/office/powerpoint/2010/main" val="3063537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2400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650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1813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65827677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1524001" y="676040"/>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1967345" y="914401"/>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7083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0492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6934200" cy="653854"/>
          </a:xfrm>
        </p:spPr>
        <p:txBody>
          <a:bodyPr numCol="1">
            <a:normAutofit/>
          </a:bodyPr>
          <a:lstStyle/>
          <a:p>
            <a:r>
              <a:rPr lang="en-US" dirty="0" smtClean="0"/>
              <a:t>Google Fu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1828800"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91000" y="5638801"/>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94582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4113549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1622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417720627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1622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1828802" y="3981691"/>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5638801"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6303503"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49243972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Rectangle 2"/>
          <p:cNvSpPr/>
          <p:nvPr/>
        </p:nvSpPr>
        <p:spPr>
          <a:xfrm>
            <a:off x="592428" y="1043190"/>
            <a:ext cx="8551572" cy="3108543"/>
          </a:xfrm>
          <a:prstGeom prst="rect">
            <a:avLst/>
          </a:prstGeom>
        </p:spPr>
        <p:txBody>
          <a:bodyPr wrap="square">
            <a:spAutoFit/>
          </a:bodyPr>
          <a:lstStyle/>
          <a:p>
            <a:r>
              <a:rPr lang="en-US" sz="2800" b="1" dirty="0">
                <a:solidFill>
                  <a:schemeClr val="tx1">
                    <a:lumMod val="95000"/>
                  </a:schemeClr>
                </a:solidFill>
                <a:latin typeface="-apple-system"/>
              </a:rPr>
              <a:t>Class Objectives</a:t>
            </a:r>
          </a:p>
          <a:p>
            <a:pPr>
              <a:buFont typeface="Arial" panose="020B0604020202020204" pitchFamily="34" charset="0"/>
              <a:buChar char="•"/>
            </a:pPr>
            <a:r>
              <a:rPr lang="en-US" sz="2800" dirty="0">
                <a:solidFill>
                  <a:schemeClr val="tx1">
                    <a:lumMod val="95000"/>
                  </a:schemeClr>
                </a:solidFill>
                <a:latin typeface="-apple-system"/>
              </a:rPr>
              <a:t>To allow students time to introduce themselves to one another and the instructional team</a:t>
            </a:r>
          </a:p>
          <a:p>
            <a:pPr>
              <a:buFont typeface="Arial" panose="020B0604020202020204" pitchFamily="34" charset="0"/>
              <a:buChar char="•"/>
            </a:pPr>
            <a:r>
              <a:rPr lang="en-US" sz="2800" dirty="0">
                <a:solidFill>
                  <a:schemeClr val="tx1">
                    <a:lumMod val="95000"/>
                  </a:schemeClr>
                </a:solidFill>
                <a:latin typeface="-apple-system"/>
              </a:rPr>
              <a:t>To confirm that students have completed all required pre-work (software + tools installation)</a:t>
            </a:r>
          </a:p>
          <a:p>
            <a:pPr>
              <a:buFont typeface="Arial" panose="020B0604020202020204" pitchFamily="34" charset="0"/>
              <a:buChar char="•"/>
            </a:pPr>
            <a:r>
              <a:rPr lang="en-US" sz="2800" dirty="0">
                <a:solidFill>
                  <a:schemeClr val="tx1">
                    <a:lumMod val="95000"/>
                  </a:schemeClr>
                </a:solidFill>
                <a:latin typeface="-apple-system"/>
              </a:rPr>
              <a:t>To introduce basic terminal/bash commands</a:t>
            </a:r>
          </a:p>
          <a:p>
            <a:pPr>
              <a:buFont typeface="Arial" panose="020B0604020202020204" pitchFamily="34" charset="0"/>
              <a:buChar char="•"/>
            </a:pPr>
            <a:r>
              <a:rPr lang="en-US" sz="2800" dirty="0">
                <a:solidFill>
                  <a:schemeClr val="tx1">
                    <a:lumMod val="95000"/>
                  </a:schemeClr>
                </a:solidFill>
                <a:latin typeface="-apple-system"/>
              </a:rPr>
              <a:t>To create a basic HTML page</a:t>
            </a:r>
            <a:endParaRPr lang="en-US" sz="2800" b="0" i="0" dirty="0">
              <a:solidFill>
                <a:schemeClr val="tx1">
                  <a:lumMod val="95000"/>
                </a:schemeClr>
              </a:solidFill>
              <a:effectLst/>
              <a:latin typeface="-apple-system"/>
            </a:endParaRPr>
          </a:p>
        </p:txBody>
      </p:sp>
    </p:spTree>
    <p:extLst>
      <p:ext uri="{BB962C8B-B14F-4D97-AF65-F5344CB8AC3E}">
        <p14:creationId xmlns:p14="http://schemas.microsoft.com/office/powerpoint/2010/main" val="6264650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147077385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1622425" y="747991"/>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r>
              <a:rPr lang="en" altLang="en" sz="2800" dirty="0" smtClean="0">
                <a:latin typeface="Arial" panose="020B0604020202020204" pitchFamily="34" charset="0"/>
                <a:ea typeface="Roboto" panose="02000000000000000000" pitchFamily="2" charset="0"/>
                <a:cs typeface="Arial" panose="020B0604020202020204" pitchFamily="34" charset="0"/>
              </a:rPr>
              <a:t>:</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3709220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Go Team!</a:t>
            </a:r>
            <a:endParaRPr lang="en-US" dirty="0"/>
          </a:p>
        </p:txBody>
      </p:sp>
      <p:sp>
        <p:nvSpPr>
          <p:cNvPr id="3" name="Content Placeholder 2"/>
          <p:cNvSpPr>
            <a:spLocks noGrp="1"/>
          </p:cNvSpPr>
          <p:nvPr>
            <p:ph idx="1"/>
          </p:nvPr>
        </p:nvSpPr>
        <p:spPr/>
        <p:txBody>
          <a:bodyPr/>
          <a:lstStyle/>
          <a:p>
            <a:pPr marL="457200" lvl="0" indent="-228600"/>
            <a:r>
              <a:rPr lang="en" sz="2800" dirty="0">
                <a:latin typeface="Arial" panose="020B0604020202020204" pitchFamily="34" charset="0"/>
                <a:cs typeface="Arial" panose="020B0604020202020204" pitchFamily="34" charset="0"/>
              </a:rPr>
              <a:t>Who are you?</a:t>
            </a:r>
          </a:p>
          <a:p>
            <a:pPr marL="457200" lvl="0" indent="-228600"/>
            <a:r>
              <a:rPr lang="en" sz="2800" dirty="0">
                <a:latin typeface="Arial" panose="020B0604020202020204" pitchFamily="34" charset="0"/>
                <a:cs typeface="Arial" panose="020B0604020202020204" pitchFamily="34" charset="0"/>
              </a:rPr>
              <a:t>Where are you from?</a:t>
            </a:r>
          </a:p>
          <a:p>
            <a:pPr marL="457200" lvl="0" indent="-228600"/>
            <a:r>
              <a:rPr lang="en" sz="2800" dirty="0">
                <a:latin typeface="Arial" panose="020B0604020202020204" pitchFamily="34" charset="0"/>
                <a:cs typeface="Arial" panose="020B0604020202020204" pitchFamily="34" charset="0"/>
              </a:rPr>
              <a:t>What’s your background?</a:t>
            </a:r>
          </a:p>
          <a:p>
            <a:pPr marL="457200" lvl="0" indent="-228600"/>
            <a:r>
              <a:rPr lang="en" sz="2800" dirty="0">
                <a:latin typeface="Arial" panose="020B0604020202020204" pitchFamily="34" charset="0"/>
                <a:cs typeface="Arial" panose="020B0604020202020204" pitchFamily="34" charset="0"/>
              </a:rPr>
              <a:t>Why are you here?</a:t>
            </a:r>
          </a:p>
          <a:p>
            <a:pPr marL="457200" lvl="0" indent="-228600"/>
            <a:r>
              <a:rPr lang="en" sz="2800" dirty="0">
                <a:latin typeface="Arial" panose="020B0604020202020204" pitchFamily="34" charset="0"/>
                <a:cs typeface="Arial" panose="020B0604020202020204" pitchFamily="34" charset="0"/>
              </a:rPr>
              <a:t>Fun fact?</a:t>
            </a:r>
          </a:p>
          <a:p>
            <a:endParaRPr lang="en-US" dirty="0"/>
          </a:p>
        </p:txBody>
      </p:sp>
    </p:spTree>
    <p:extLst>
      <p:ext uri="{BB962C8B-B14F-4D97-AF65-F5344CB8AC3E}">
        <p14:creationId xmlns:p14="http://schemas.microsoft.com/office/powerpoint/2010/main" val="34887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1622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3840966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VERSION</a:t>
            </a:r>
            <a:endParaRPr lang="en-US" dirty="0"/>
          </a:p>
        </p:txBody>
      </p:sp>
      <p:sp>
        <p:nvSpPr>
          <p:cNvPr id="3" name="Rectangle 2"/>
          <p:cNvSpPr/>
          <p:nvPr/>
        </p:nvSpPr>
        <p:spPr>
          <a:xfrm>
            <a:off x="811369" y="1107583"/>
            <a:ext cx="8332631" cy="923330"/>
          </a:xfrm>
          <a:prstGeom prst="rect">
            <a:avLst/>
          </a:prstGeom>
        </p:spPr>
        <p:txBody>
          <a:bodyPr wrap="square">
            <a:spAutoFit/>
          </a:bodyPr>
          <a:lstStyle/>
          <a:p>
            <a:r>
              <a:rPr lang="en-US" dirty="0"/>
              <a:t>node -v</a:t>
            </a:r>
          </a:p>
          <a:p>
            <a:r>
              <a:rPr lang="en-US" dirty="0" err="1"/>
              <a:t>git</a:t>
            </a:r>
            <a:r>
              <a:rPr lang="en-US" dirty="0"/>
              <a:t> --version</a:t>
            </a:r>
          </a:p>
          <a:p>
            <a:r>
              <a:rPr lang="en-US" dirty="0" err="1"/>
              <a:t>heroku</a:t>
            </a:r>
            <a:r>
              <a:rPr lang="en-US" dirty="0"/>
              <a:t> --version</a:t>
            </a:r>
          </a:p>
        </p:txBody>
      </p:sp>
    </p:spTree>
    <p:extLst>
      <p:ext uri="{BB962C8B-B14F-4D97-AF65-F5344CB8AC3E}">
        <p14:creationId xmlns:p14="http://schemas.microsoft.com/office/powerpoint/2010/main" val="40805804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A BREAK!</a:t>
            </a:r>
            <a:endParaRPr lang="en-US" dirty="0"/>
          </a:p>
        </p:txBody>
      </p:sp>
    </p:spTree>
    <p:extLst>
      <p:ext uri="{BB962C8B-B14F-4D97-AF65-F5344CB8AC3E}">
        <p14:creationId xmlns:p14="http://schemas.microsoft.com/office/powerpoint/2010/main" val="34594106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4365352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24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080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2667001" y="802186"/>
            <a:ext cx="7206085" cy="5573668"/>
          </a:xfrm>
          <a:prstGeom prst="rect">
            <a:avLst/>
          </a:prstGeom>
        </p:spPr>
      </p:pic>
    </p:spTree>
    <p:extLst>
      <p:ext uri="{BB962C8B-B14F-4D97-AF65-F5344CB8AC3E}">
        <p14:creationId xmlns:p14="http://schemas.microsoft.com/office/powerpoint/2010/main" val="16091598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1581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524001" y="492313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03713" y="5022271"/>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4871832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1581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524000" y="4953001"/>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697843" y="5181601"/>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921193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1524000" y="1041307"/>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4420002"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1524001"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6625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4464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6594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1988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4906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7028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1962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3200401" y="5867401"/>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defTabSz="914400">
              <a:spcBef>
                <a:spcPts val="0"/>
              </a:spcBef>
              <a:buNone/>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1963689"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4879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7086983"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1520792" y="5867401"/>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8263352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06887807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smtClean="0"/>
              <a:t>=</a:t>
            </a:r>
            <a:r>
              <a:rPr lang="en-US" dirty="0" err="1" smtClean="0"/>
              <a:t>Ranjan</a:t>
            </a:r>
            <a:r>
              <a:rPr lang="en-US" dirty="0" smtClean="0"/>
              <a:t> </a:t>
            </a:r>
            <a:r>
              <a:rPr lang="en-US" smtClean="0"/>
              <a:t>Biswas</a:t>
            </a:r>
            <a:endParaRPr lang="en-US" dirty="0"/>
          </a:p>
        </p:txBody>
      </p:sp>
      <p:sp>
        <p:nvSpPr>
          <p:cNvPr id="5" name="Shape 70"/>
          <p:cNvSpPr txBox="1">
            <a:spLocks/>
          </p:cNvSpPr>
          <p:nvPr/>
        </p:nvSpPr>
        <p:spPr>
          <a:xfrm>
            <a:off x="1880314" y="653854"/>
            <a:ext cx="8775943"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Ranjan Biswas</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Born in Bangladesh, lived in Dubai and NOVA.</a:t>
            </a:r>
          </a:p>
          <a:p>
            <a:pPr marL="685800" indent="-457200">
              <a:spcBef>
                <a:spcPts val="0"/>
              </a:spcBef>
            </a:pP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M.S</a:t>
            </a:r>
            <a:r>
              <a:rPr lang="en-US" sz="2800" dirty="0">
                <a:latin typeface="Arial" panose="020B0604020202020204" pitchFamily="34" charset="0"/>
                <a:ea typeface="Roboto" panose="02000000000000000000" pitchFamily="2" charset="0"/>
                <a:cs typeface="Arial" panose="020B0604020202020204" pitchFamily="34" charset="0"/>
              </a:rPr>
              <a:t>. Computer Science from GWU - 2012</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Application Specialist at the Library of </a:t>
            </a:r>
            <a:r>
              <a:rPr lang="en-US" sz="2800" dirty="0" smtClean="0">
                <a:latin typeface="Arial" panose="020B0604020202020204" pitchFamily="34" charset="0"/>
                <a:ea typeface="Roboto" panose="02000000000000000000" pitchFamily="2" charset="0"/>
                <a:cs typeface="Arial" panose="020B0604020202020204" pitchFamily="34" charset="0"/>
              </a:rPr>
              <a:t>Congress</a:t>
            </a:r>
          </a:p>
          <a:p>
            <a:pPr marL="685800" indent="-457200">
              <a:spcBef>
                <a:spcPts val="0"/>
              </a:spcBef>
            </a:pP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Worked in Lockheed Martin, </a:t>
            </a:r>
            <a:r>
              <a:rPr lang="en-US" sz="2800" dirty="0" err="1" smtClean="0">
                <a:latin typeface="Arial" panose="020B0604020202020204" pitchFamily="34" charset="0"/>
                <a:ea typeface="Roboto" panose="02000000000000000000" pitchFamily="2" charset="0"/>
                <a:cs typeface="Arial" panose="020B0604020202020204" pitchFamily="34" charset="0"/>
              </a:rPr>
              <a:t>Excella</a:t>
            </a:r>
            <a:r>
              <a:rPr lang="en-US" sz="2800" dirty="0" smtClean="0">
                <a:latin typeface="Arial" panose="020B0604020202020204" pitchFamily="34" charset="0"/>
                <a:ea typeface="Roboto" panose="02000000000000000000" pitchFamily="2" charset="0"/>
                <a:cs typeface="Arial" panose="020B0604020202020204" pitchFamily="34" charset="0"/>
              </a:rPr>
              <a:t> Consulting and various other Companies for 15+ years</a:t>
            </a:r>
          </a:p>
          <a:p>
            <a:pPr marL="685800" indent="-457200">
              <a:spcBef>
                <a:spcPts val="0"/>
              </a:spcBef>
            </a:pP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Love to Build for the Web, Mobile and </a:t>
            </a:r>
            <a:r>
              <a:rPr lang="en-US" altLang="en" sz="2800" dirty="0" err="1" smtClean="0">
                <a:latin typeface="Arial" panose="020B0604020202020204" pitchFamily="34" charset="0"/>
                <a:ea typeface="Roboto" panose="02000000000000000000" pitchFamily="2" charset="0"/>
                <a:cs typeface="Arial" panose="020B0604020202020204" pitchFamily="34" charset="0"/>
              </a:rPr>
              <a:t>iOT</a:t>
            </a:r>
            <a:endParaRPr lang="en-US"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High jump champion through out High School</a:t>
            </a:r>
          </a:p>
          <a:p>
            <a:pPr marL="685800" indent="-457200">
              <a:spcBef>
                <a:spcPts val="0"/>
              </a:spcBef>
            </a:pPr>
            <a:endParaRPr lang="en-US"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9" name="Picture 8" descr="me.png"/>
          <p:cNvPicPr>
            <a:picLocks noChangeAspect="1"/>
          </p:cNvPicPr>
          <p:nvPr/>
        </p:nvPicPr>
        <p:blipFill>
          <a:blip r:embed="rId3"/>
          <a:stretch>
            <a:fillRect/>
          </a:stretch>
        </p:blipFill>
        <p:spPr>
          <a:xfrm>
            <a:off x="185108" y="879562"/>
            <a:ext cx="1524000" cy="1524000"/>
          </a:xfrm>
          <a:prstGeom prst="rect">
            <a:avLst/>
          </a:prstGeom>
        </p:spPr>
      </p:pic>
    </p:spTree>
    <p:extLst>
      <p:ext uri="{BB962C8B-B14F-4D97-AF65-F5344CB8AC3E}">
        <p14:creationId xmlns:p14="http://schemas.microsoft.com/office/powerpoint/2010/main" val="146272796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847005"/>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7758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vert="horz" lIns="121900" tIns="121900" rIns="121900" bIns="121900" rtlCol="0" anchor="t" anchorCtr="0">
            <a:noAutofit/>
          </a:bodyPr>
          <a:lstStyle/>
          <a:p>
            <a:r>
              <a:rPr lang="en"/>
              <a:t>Files</a:t>
            </a:r>
          </a:p>
        </p:txBody>
      </p:sp>
      <p:sp>
        <p:nvSpPr>
          <p:cNvPr id="219" name="Shape 219"/>
          <p:cNvSpPr txBox="1">
            <a:spLocks noGrp="1"/>
          </p:cNvSpPr>
          <p:nvPr>
            <p:ph type="body" idx="1"/>
          </p:nvPr>
        </p:nvSpPr>
        <p:spPr>
          <a:prstGeom prst="rect">
            <a:avLst/>
          </a:prstGeom>
        </p:spPr>
        <p:txBody>
          <a:bodyPr vert="horz" lIns="121900" tIns="121900" rIns="121900" bIns="121900" rtlCol="0" anchor="t" anchorCtr="0">
            <a:noAutofit/>
          </a:bodyPr>
          <a:lstStyle/>
          <a:p>
            <a:pPr marL="609585" indent="-304792"/>
            <a:r>
              <a:rPr lang="en"/>
              <a:t>touch</a:t>
            </a:r>
          </a:p>
          <a:p>
            <a:pPr marL="609585" indent="-304792"/>
            <a:r>
              <a:rPr lang="en"/>
              <a:t>ls (list)</a:t>
            </a:r>
          </a:p>
          <a:p>
            <a:pPr marL="609585" indent="-304792"/>
            <a:r>
              <a:rPr lang="en"/>
              <a:t>open (Apple), explorer (Windows)</a:t>
            </a:r>
          </a:p>
          <a:p>
            <a:pPr marL="609585" indent="-304792"/>
            <a:r>
              <a:rPr lang="en"/>
              <a:t>cat (concatenate)</a:t>
            </a:r>
          </a:p>
          <a:p>
            <a:pPr marL="609585" indent="-304792"/>
            <a:r>
              <a:rPr lang="en"/>
              <a:t>rm (remove)</a:t>
            </a:r>
          </a:p>
          <a:p>
            <a:pPr>
              <a:buNone/>
            </a:pPr>
            <a:endParaRPr/>
          </a:p>
        </p:txBody>
      </p:sp>
    </p:spTree>
    <p:extLst>
      <p:ext uri="{BB962C8B-B14F-4D97-AF65-F5344CB8AC3E}">
        <p14:creationId xmlns:p14="http://schemas.microsoft.com/office/powerpoint/2010/main" val="2017365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vert="horz" lIns="121900" tIns="121900" rIns="121900" bIns="121900" rtlCol="0" anchor="t" anchorCtr="0">
            <a:noAutofit/>
          </a:bodyPr>
          <a:lstStyle/>
          <a:p>
            <a:r>
              <a:rPr lang="en"/>
              <a:t>Directories</a:t>
            </a:r>
          </a:p>
        </p:txBody>
      </p:sp>
      <p:sp>
        <p:nvSpPr>
          <p:cNvPr id="225" name="Shape 225"/>
          <p:cNvSpPr txBox="1">
            <a:spLocks noGrp="1"/>
          </p:cNvSpPr>
          <p:nvPr>
            <p:ph type="body" idx="1"/>
          </p:nvPr>
        </p:nvSpPr>
        <p:spPr>
          <a:prstGeom prst="rect">
            <a:avLst/>
          </a:prstGeom>
        </p:spPr>
        <p:txBody>
          <a:bodyPr vert="horz" lIns="121900" tIns="121900" rIns="121900" bIns="121900" rtlCol="0" anchor="t" anchorCtr="0">
            <a:noAutofit/>
          </a:bodyPr>
          <a:lstStyle/>
          <a:p>
            <a:pPr marL="609585" indent="-304792"/>
            <a:r>
              <a:rPr lang="en"/>
              <a:t>pwd (print working directory)</a:t>
            </a:r>
          </a:p>
          <a:p>
            <a:pPr marL="609585" indent="-304792"/>
            <a:r>
              <a:rPr lang="en"/>
              <a:t>mkdir (make directory)</a:t>
            </a:r>
          </a:p>
          <a:p>
            <a:pPr marL="609585" indent="-304792"/>
            <a:r>
              <a:rPr lang="en"/>
              <a:t>cd (change directory)</a:t>
            </a:r>
          </a:p>
          <a:p>
            <a:pPr marL="609585" indent="-304792"/>
            <a:r>
              <a:rPr lang="en"/>
              <a:t>cd .. (move up)</a:t>
            </a:r>
          </a:p>
          <a:p>
            <a:pPr marL="609585" indent="-304792"/>
            <a:r>
              <a:rPr lang="en"/>
              <a:t>cd ~ (go home)</a:t>
            </a:r>
          </a:p>
          <a:p>
            <a:pPr marL="609585" indent="-304792"/>
            <a:r>
              <a:rPr lang="en"/>
              <a:t>open . (Apple), explorer . (Windows)</a:t>
            </a:r>
          </a:p>
          <a:p>
            <a:pPr marL="609585" indent="-304792"/>
            <a:r>
              <a:rPr lang="en"/>
              <a:t>rm -r (remove directory) </a:t>
            </a:r>
          </a:p>
        </p:txBody>
      </p:sp>
    </p:spTree>
    <p:extLst>
      <p:ext uri="{BB962C8B-B14F-4D97-AF65-F5344CB8AC3E}">
        <p14:creationId xmlns:p14="http://schemas.microsoft.com/office/powerpoint/2010/main" val="635553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prstGeom prst="rect">
            <a:avLst/>
          </a:prstGeom>
        </p:spPr>
        <p:txBody>
          <a:bodyPr vert="horz" lIns="121900" tIns="121900" rIns="121900" bIns="121900" rtlCol="0" anchor="t" anchorCtr="0">
            <a:noAutofit/>
          </a:bodyPr>
          <a:lstStyle/>
          <a:p>
            <a:r>
              <a:rPr lang="en"/>
              <a:t>RTFM</a:t>
            </a:r>
          </a:p>
        </p:txBody>
      </p:sp>
      <p:sp>
        <p:nvSpPr>
          <p:cNvPr id="231" name="Shape 231"/>
          <p:cNvSpPr txBox="1">
            <a:spLocks noGrp="1"/>
          </p:cNvSpPr>
          <p:nvPr>
            <p:ph type="body" idx="1"/>
          </p:nvPr>
        </p:nvSpPr>
        <p:spPr>
          <a:prstGeom prst="rect">
            <a:avLst/>
          </a:prstGeom>
        </p:spPr>
        <p:txBody>
          <a:bodyPr vert="horz" lIns="121900" tIns="121900" rIns="121900" bIns="121900" rtlCol="0" anchor="t" anchorCtr="0">
            <a:noAutofit/>
          </a:bodyPr>
          <a:lstStyle/>
          <a:p>
            <a:pPr marL="609585" indent="-304792"/>
            <a:r>
              <a:rPr lang="en"/>
              <a:t>man (manual)</a:t>
            </a:r>
          </a:p>
          <a:p>
            <a:pPr marL="609585" indent="-304792"/>
            <a:r>
              <a:rPr lang="en"/>
              <a:t>Tab</a:t>
            </a:r>
          </a:p>
          <a:p>
            <a:pPr marL="609585" indent="-304792"/>
            <a:r>
              <a:rPr lang="en"/>
              <a:t>Up/Down</a:t>
            </a:r>
          </a:p>
        </p:txBody>
      </p:sp>
    </p:spTree>
    <p:extLst>
      <p:ext uri="{BB962C8B-B14F-4D97-AF65-F5344CB8AC3E}">
        <p14:creationId xmlns:p14="http://schemas.microsoft.com/office/powerpoint/2010/main" val="3419801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lIns="121900" tIns="121900" rIns="121900" bIns="121900" rtlCol="0" anchor="t" anchorCtr="0">
            <a:noAutofit/>
          </a:bodyPr>
          <a:lstStyle/>
          <a:p>
            <a:r>
              <a:rPr lang="en"/>
              <a:t>Go!</a:t>
            </a:r>
          </a:p>
        </p:txBody>
      </p:sp>
      <p:sp>
        <p:nvSpPr>
          <p:cNvPr id="237" name="Shape 237"/>
          <p:cNvSpPr txBox="1">
            <a:spLocks noGrp="1"/>
          </p:cNvSpPr>
          <p:nvPr>
            <p:ph type="body" idx="1"/>
          </p:nvPr>
        </p:nvSpPr>
        <p:spPr>
          <a:prstGeom prst="rect">
            <a:avLst/>
          </a:prstGeom>
        </p:spPr>
        <p:txBody>
          <a:bodyPr vert="horz" lIns="121900" tIns="121900" rIns="121900" bIns="121900" rtlCol="0" anchor="t" anchorCtr="0">
            <a:noAutofit/>
          </a:bodyPr>
          <a:lstStyle/>
          <a:p>
            <a:pPr marL="609585" indent="-457189"/>
            <a:r>
              <a:rPr lang="en" sz="2400"/>
              <a:t>From the command line:</a:t>
            </a:r>
          </a:p>
          <a:p>
            <a:pPr marL="1219170" lvl="1" indent="-423323"/>
            <a:r>
              <a:rPr lang="en" sz="1867"/>
              <a:t>Make a new directory titled: </a:t>
            </a:r>
            <a:r>
              <a:rPr lang="en" sz="1867" b="1"/>
              <a:t>first_day_stuff</a:t>
            </a:r>
          </a:p>
          <a:p>
            <a:pPr marL="1219170" lvl="1" indent="-423323"/>
            <a:r>
              <a:rPr lang="en" sz="1867"/>
              <a:t>Change into </a:t>
            </a:r>
            <a:r>
              <a:rPr lang="en" sz="1867" b="1"/>
              <a:t>first_day_stuff</a:t>
            </a:r>
          </a:p>
          <a:p>
            <a:pPr marL="1219170" lvl="1" indent="-423323"/>
            <a:r>
              <a:rPr lang="en" sz="1867"/>
              <a:t>Create a file titled: </a:t>
            </a:r>
            <a:r>
              <a:rPr lang="en" sz="1867" b="1"/>
              <a:t>first-day.html</a:t>
            </a:r>
            <a:r>
              <a:rPr lang="en" sz="1867"/>
              <a:t> </a:t>
            </a:r>
          </a:p>
          <a:p>
            <a:pPr marL="1219170" lvl="1" indent="-423323"/>
            <a:r>
              <a:rPr lang="en" sz="1867"/>
              <a:t>Open </a:t>
            </a:r>
            <a:r>
              <a:rPr lang="en" sz="1867" b="1"/>
              <a:t>first_day_stuff</a:t>
            </a:r>
          </a:p>
          <a:p>
            <a:pPr>
              <a:buNone/>
            </a:pPr>
            <a:endParaRPr/>
          </a:p>
        </p:txBody>
      </p:sp>
      <p:sp>
        <p:nvSpPr>
          <p:cNvPr id="238" name="Shape 238"/>
          <p:cNvSpPr txBox="1">
            <a:spLocks noGrp="1"/>
          </p:cNvSpPr>
          <p:nvPr>
            <p:ph type="body" idx="2"/>
          </p:nvPr>
        </p:nvSpPr>
        <p:spPr>
          <a:prstGeom prst="rect">
            <a:avLst/>
          </a:prstGeom>
        </p:spPr>
        <p:txBody>
          <a:bodyPr vert="horz" lIns="121900" tIns="121900" rIns="121900" bIns="121900" rtlCol="0" anchor="t" anchorCtr="0">
            <a:noAutofit/>
          </a:bodyPr>
          <a:lstStyle/>
          <a:p>
            <a:pPr marL="609585" indent="-457189"/>
            <a:r>
              <a:rPr lang="en" sz="2400"/>
              <a:t>Bonus</a:t>
            </a:r>
          </a:p>
          <a:p>
            <a:pPr marL="1219170" lvl="1" indent="-423323"/>
            <a:r>
              <a:rPr lang="en" sz="1867"/>
              <a:t>In one command, make multiple directories titled: </a:t>
            </a:r>
            <a:r>
              <a:rPr lang="en" sz="1867" b="1"/>
              <a:t>dir_one</a:t>
            </a:r>
            <a:r>
              <a:rPr lang="en" sz="1867"/>
              <a:t> and </a:t>
            </a:r>
            <a:r>
              <a:rPr lang="en" sz="1867" b="1"/>
              <a:t>dir_two</a:t>
            </a:r>
          </a:p>
          <a:p>
            <a:pPr marL="1219170" lvl="1" indent="-423323"/>
            <a:r>
              <a:rPr lang="en" sz="1867"/>
              <a:t>In one command, create multiple files: </a:t>
            </a:r>
            <a:r>
              <a:rPr lang="en" sz="1867" b="1"/>
              <a:t>one.html </a:t>
            </a:r>
            <a:r>
              <a:rPr lang="en" sz="1867"/>
              <a:t>and </a:t>
            </a:r>
            <a:r>
              <a:rPr lang="en" sz="1867" b="1"/>
              <a:t>two.html</a:t>
            </a:r>
            <a:r>
              <a:rPr lang="en" sz="1867"/>
              <a:t> </a:t>
            </a:r>
          </a:p>
        </p:txBody>
      </p:sp>
    </p:spTree>
    <p:extLst>
      <p:ext uri="{BB962C8B-B14F-4D97-AF65-F5344CB8AC3E}">
        <p14:creationId xmlns:p14="http://schemas.microsoft.com/office/powerpoint/2010/main" val="1765283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p:spPr>
        <p:txBody>
          <a:bodyPr vert="horz" lIns="121900" tIns="121900" rIns="121900" bIns="121900" rtlCol="0" anchor="t" anchorCtr="0">
            <a:noAutofit/>
          </a:bodyPr>
          <a:lstStyle/>
          <a:p>
            <a:r>
              <a:rPr lang="en"/>
              <a:t>Find a Friend</a:t>
            </a:r>
          </a:p>
        </p:txBody>
      </p:sp>
      <p:sp>
        <p:nvSpPr>
          <p:cNvPr id="244" name="Shape 244"/>
          <p:cNvSpPr txBox="1">
            <a:spLocks noGrp="1"/>
          </p:cNvSpPr>
          <p:nvPr>
            <p:ph type="body" idx="1"/>
          </p:nvPr>
        </p:nvSpPr>
        <p:spPr>
          <a:prstGeom prst="rect">
            <a:avLst/>
          </a:prstGeom>
        </p:spPr>
        <p:txBody>
          <a:bodyPr vert="horz" lIns="121900" tIns="121900" rIns="121900" bIns="121900" rtlCol="0" anchor="t" anchorCtr="0">
            <a:noAutofit/>
          </a:bodyPr>
          <a:lstStyle/>
          <a:p>
            <a:pPr marL="609585" indent="-304792"/>
            <a:r>
              <a:rPr lang="en"/>
              <a:t>Friend on the right, explain:</a:t>
            </a:r>
          </a:p>
          <a:p>
            <a:pPr marL="1219170" lvl="1" indent="-304792"/>
            <a:r>
              <a:rPr lang="en"/>
              <a:t>How to make a directory</a:t>
            </a:r>
          </a:p>
          <a:p>
            <a:pPr marL="1219170" lvl="1" indent="-304792"/>
            <a:r>
              <a:rPr lang="en"/>
              <a:t>How to change into a directory</a:t>
            </a:r>
          </a:p>
          <a:p>
            <a:pPr marL="1219170" lvl="1" indent="-304792"/>
            <a:r>
              <a:rPr lang="en"/>
              <a:t>How to create a file</a:t>
            </a:r>
          </a:p>
          <a:p>
            <a:pPr marL="1219170" lvl="1" indent="-304792"/>
            <a:r>
              <a:rPr lang="en"/>
              <a:t>How to open directories and files</a:t>
            </a:r>
          </a:p>
          <a:p>
            <a:pPr marL="609585" indent="-304792"/>
            <a:r>
              <a:rPr lang="en"/>
              <a:t>Friend on the left, answer:</a:t>
            </a:r>
          </a:p>
          <a:p>
            <a:pPr marL="1219170" lvl="1" indent="-304792"/>
            <a:r>
              <a:rPr lang="en"/>
              <a:t>What is Full Stack Web Development?</a:t>
            </a:r>
          </a:p>
        </p:txBody>
      </p:sp>
    </p:spTree>
    <p:extLst>
      <p:ext uri="{BB962C8B-B14F-4D97-AF65-F5344CB8AC3E}">
        <p14:creationId xmlns:p14="http://schemas.microsoft.com/office/powerpoint/2010/main" val="115242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1828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82354576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512260" y="689616"/>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1828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4419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18103764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512260" y="689616"/>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1828800" y="914401"/>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4419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86473446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2962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38601"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744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dirty="0" smtClean="0"/>
              <a:t>Built </a:t>
            </a:r>
            <a:r>
              <a:rPr lang="en-US" dirty="0" err="1" smtClean="0"/>
              <a:t>Alexa</a:t>
            </a:r>
            <a:r>
              <a:rPr lang="en-US" dirty="0" smtClean="0"/>
              <a:t> Skill using </a:t>
            </a:r>
            <a:r>
              <a:rPr lang="en-US" dirty="0" err="1" smtClean="0"/>
              <a:t>NodeJS</a:t>
            </a:r>
            <a:r>
              <a:rPr lang="en-US" dirty="0" smtClean="0"/>
              <a:t> on AWS</a:t>
            </a:r>
            <a:endParaRPr lang="en-US" dirty="0"/>
          </a:p>
        </p:txBody>
      </p:sp>
      <p:sp>
        <p:nvSpPr>
          <p:cNvPr id="3" name="Rectangle 2"/>
          <p:cNvSpPr/>
          <p:nvPr/>
        </p:nvSpPr>
        <p:spPr>
          <a:xfrm>
            <a:off x="1828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3600" b="1" dirty="0">
              <a:latin typeface="Arial" panose="020B0604020202020204" pitchFamily="34" charset="0"/>
              <a:cs typeface="Arial" panose="020B0604020202020204" pitchFamily="34" charset="0"/>
            </a:endParaRPr>
          </a:p>
        </p:txBody>
      </p:sp>
      <p:pic>
        <p:nvPicPr>
          <p:cNvPr id="4" name="Picture 3" descr="Alexa.jpg"/>
          <p:cNvPicPr>
            <a:picLocks noChangeAspect="1"/>
          </p:cNvPicPr>
          <p:nvPr/>
        </p:nvPicPr>
        <p:blipFill>
          <a:blip r:embed="rId3"/>
          <a:stretch>
            <a:fillRect/>
          </a:stretch>
        </p:blipFill>
        <p:spPr>
          <a:xfrm>
            <a:off x="1828800" y="914400"/>
            <a:ext cx="8839200" cy="5181600"/>
          </a:xfrm>
          <a:prstGeom prst="rect">
            <a:avLst/>
          </a:prstGeom>
        </p:spPr>
      </p:pic>
    </p:spTree>
    <p:extLst>
      <p:ext uri="{BB962C8B-B14F-4D97-AF65-F5344CB8AC3E}">
        <p14:creationId xmlns:p14="http://schemas.microsoft.com/office/powerpoint/2010/main" val="271887932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39348210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524000" y="897973"/>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51364" y="927159"/>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0" y="5203712"/>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697843" y="5257801"/>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9840649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512260" y="689616"/>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1828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135958356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1854200" y="762000"/>
            <a:ext cx="8343900" cy="4733814"/>
          </a:xfrm>
          <a:prstGeom prst="rect">
            <a:avLst/>
          </a:prstGeom>
        </p:spPr>
      </p:pic>
      <p:sp>
        <p:nvSpPr>
          <p:cNvPr id="4" name="Rectangle 3"/>
          <p:cNvSpPr/>
          <p:nvPr/>
        </p:nvSpPr>
        <p:spPr>
          <a:xfrm>
            <a:off x="1854200" y="5603961"/>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296103072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4732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54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44405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182341528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1828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47882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solidFill>
                  <a:schemeClr val="tx1">
                    <a:lumMod val="50000"/>
                  </a:schemeClr>
                </a:solidFill>
              </a:rPr>
              <a:t>The Path of Learning</a:t>
            </a:r>
          </a:p>
        </p:txBody>
      </p:sp>
    </p:spTree>
    <p:extLst>
      <p:ext uri="{BB962C8B-B14F-4D97-AF65-F5344CB8AC3E}">
        <p14:creationId xmlns:p14="http://schemas.microsoft.com/office/powerpoint/2010/main" val="130412960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vert="horz" lIns="121900" tIns="121900" rIns="121900" bIns="121900" rtlCol="0" anchor="t" anchorCtr="0">
            <a:noAutofit/>
          </a:bodyPr>
          <a:lstStyle/>
          <a:p>
            <a:r>
              <a:rPr lang="en" dirty="0"/>
              <a:t>Lifelong Learning</a:t>
            </a:r>
          </a:p>
        </p:txBody>
      </p:sp>
      <p:sp>
        <p:nvSpPr>
          <p:cNvPr id="86" name="Shape 86"/>
          <p:cNvSpPr txBox="1">
            <a:spLocks noGrp="1"/>
          </p:cNvSpPr>
          <p:nvPr>
            <p:ph type="body" idx="1"/>
          </p:nvPr>
        </p:nvSpPr>
        <p:spPr>
          <a:prstGeom prst="rect">
            <a:avLst/>
          </a:prstGeom>
        </p:spPr>
        <p:txBody>
          <a:bodyPr vert="horz" lIns="121900" tIns="121900" rIns="121900" bIns="121900" rtlCol="0" anchor="t" anchorCtr="0">
            <a:noAutofit/>
          </a:bodyPr>
          <a:lstStyle/>
          <a:p>
            <a:pPr>
              <a:buNone/>
            </a:pPr>
            <a:r>
              <a:rPr lang="en-US" dirty="0" smtClean="0"/>
              <a:t>It’s a journey that never ceases.</a:t>
            </a:r>
          </a:p>
          <a:p>
            <a:pPr>
              <a:buNone/>
            </a:pPr>
            <a:r>
              <a:rPr lang="en-US" dirty="0" smtClean="0"/>
              <a:t>Use all the resources.</a:t>
            </a:r>
          </a:p>
          <a:p>
            <a:pPr>
              <a:buNone/>
            </a:pPr>
            <a:r>
              <a:rPr lang="en-US" dirty="0" smtClean="0"/>
              <a:t>Be Patient.</a:t>
            </a:r>
          </a:p>
          <a:p>
            <a:pPr>
              <a:buNone/>
            </a:pPr>
            <a:endParaRPr dirty="0"/>
          </a:p>
        </p:txBody>
      </p:sp>
      <p:pic>
        <p:nvPicPr>
          <p:cNvPr id="87" name="Shape 87"/>
          <p:cNvPicPr preferRelativeResize="0"/>
          <p:nvPr/>
        </p:nvPicPr>
        <p:blipFill>
          <a:blip r:embed="rId3">
            <a:alphaModFix/>
          </a:blip>
          <a:stretch>
            <a:fillRect/>
          </a:stretch>
        </p:blipFill>
        <p:spPr>
          <a:xfrm>
            <a:off x="4219883" y="1837317"/>
            <a:ext cx="7556500" cy="4254500"/>
          </a:xfrm>
          <a:prstGeom prst="rect">
            <a:avLst/>
          </a:prstGeom>
          <a:noFill/>
          <a:ln>
            <a:noFill/>
          </a:ln>
        </p:spPr>
      </p:pic>
    </p:spTree>
    <p:extLst>
      <p:ext uri="{BB962C8B-B14F-4D97-AF65-F5344CB8AC3E}">
        <p14:creationId xmlns:p14="http://schemas.microsoft.com/office/powerpoint/2010/main" val="71690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6408900" y="838201"/>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1828800" y="1123518"/>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52800" y="2031879"/>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0894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1828800" y="1440541"/>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1828800" y="2024937"/>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1828800" y="2609333"/>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1828800" y="319372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1828801" y="3778125"/>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1828801" y="4362521"/>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1828800" y="4946917"/>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1856438" y="838201"/>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1828800" y="553131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10301" y="1823773"/>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53370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211</TotalTime>
  <Words>2403</Words>
  <Application>Microsoft Office PowerPoint</Application>
  <PresentationFormat>Widescreen</PresentationFormat>
  <Paragraphs>473</Paragraphs>
  <Slides>56</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-apple-system</vt:lpstr>
      <vt:lpstr>Arial</vt:lpstr>
      <vt:lpstr>Calibri</vt:lpstr>
      <vt:lpstr>Century Gothic</vt:lpstr>
      <vt:lpstr>Mangal</vt:lpstr>
      <vt:lpstr>Roboto</vt:lpstr>
      <vt:lpstr>Wingdings</vt:lpstr>
      <vt:lpstr>Wingdings 3</vt:lpstr>
      <vt:lpstr>Ion</vt:lpstr>
      <vt:lpstr>The ZEN Of Coding </vt:lpstr>
      <vt:lpstr>What is the zen of coding?</vt:lpstr>
      <vt:lpstr>Let’s Go Team!</vt:lpstr>
      <vt:lpstr>Instructor =Ranjan Biswas</vt:lpstr>
      <vt:lpstr>Built Alexa Skill using NodeJS on AWS</vt:lpstr>
      <vt:lpstr>The Path of Learning</vt:lpstr>
      <vt:lpstr>Lifelong Learning</vt:lpstr>
      <vt:lpstr>Your Goals...</vt:lpstr>
      <vt:lpstr>Your Goals...</vt:lpstr>
      <vt:lpstr>Your Goal = Our Goal</vt:lpstr>
      <vt:lpstr>Support Team</vt:lpstr>
      <vt:lpstr>But Remember…</vt:lpstr>
      <vt:lpstr>Our Mantra for Today and Beyond…</vt:lpstr>
      <vt:lpstr>Our Mantra for Today and Beyond…</vt:lpstr>
      <vt:lpstr>Nothing Comes Easy…</vt:lpstr>
      <vt:lpstr>Obstacle #1 – The Great Confusion</vt:lpstr>
      <vt:lpstr>Obstacle #2 – The Great Doubt</vt:lpstr>
      <vt:lpstr>Don’t Be This Guy…</vt:lpstr>
      <vt:lpstr>This Should Be You.</vt:lpstr>
      <vt:lpstr>Obstacle #3 – The Great Distance</vt:lpstr>
      <vt:lpstr>Nothing Comes Easy…</vt:lpstr>
      <vt:lpstr>Advice for the Journey</vt:lpstr>
      <vt:lpstr>Google Fu – The Most Important Skill of All</vt:lpstr>
      <vt:lpstr>Course Structure</vt:lpstr>
      <vt:lpstr>Daily Schedule</vt:lpstr>
      <vt:lpstr>Daily Schedule</vt:lpstr>
      <vt:lpstr>OBJECTIVES?</vt:lpstr>
      <vt:lpstr>Pre-Work</vt:lpstr>
      <vt:lpstr>Software Checklist</vt:lpstr>
      <vt:lpstr>Accounts Checklist</vt:lpstr>
      <vt:lpstr>CHECK VERSION</vt:lpstr>
      <vt:lpstr>TAKE A BREAK!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Files</vt:lpstr>
      <vt:lpstr>Directories</vt:lpstr>
      <vt:lpstr>RTFM</vt:lpstr>
      <vt:lpstr>Go!</vt:lpstr>
      <vt:lpstr>Find a Friend</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Ranjan Biswas</dc:creator>
  <cp:lastModifiedBy>Ranjan Biswas</cp:lastModifiedBy>
  <cp:revision>36</cp:revision>
  <dcterms:created xsi:type="dcterms:W3CDTF">2017-08-01T03:41:53Z</dcterms:created>
  <dcterms:modified xsi:type="dcterms:W3CDTF">2017-08-01T22:04:51Z</dcterms:modified>
</cp:coreProperties>
</file>